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1" r:id="rId2"/>
    <p:sldId id="257" r:id="rId3"/>
    <p:sldId id="272" r:id="rId4"/>
    <p:sldId id="273" r:id="rId5"/>
    <p:sldId id="274" r:id="rId6"/>
    <p:sldId id="279" r:id="rId7"/>
    <p:sldId id="286" r:id="rId8"/>
    <p:sldId id="287" r:id="rId9"/>
    <p:sldId id="288" r:id="rId10"/>
    <p:sldId id="289" r:id="rId11"/>
    <p:sldId id="290" r:id="rId12"/>
    <p:sldId id="275" r:id="rId13"/>
    <p:sldId id="281" r:id="rId14"/>
    <p:sldId id="283" r:id="rId15"/>
    <p:sldId id="282" r:id="rId16"/>
    <p:sldId id="284" r:id="rId17"/>
    <p:sldId id="285" r:id="rId18"/>
    <p:sldId id="276" r:id="rId19"/>
    <p:sldId id="277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239" autoAdjust="0"/>
  </p:normalViewPr>
  <p:slideViewPr>
    <p:cSldViewPr snapToGrid="0">
      <p:cViewPr varScale="1">
        <p:scale>
          <a:sx n="119" d="100"/>
          <a:sy n="119" d="100"/>
        </p:scale>
        <p:origin x="3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8CA3C8C-DF43-E1D3-A01F-8A289FBE6C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0D15A-130E-3627-DCAB-328D43E05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F66B3-9B39-481A-8393-2501D5CD8504}" type="datetimeFigureOut">
              <a:rPr lang="de-DE" smtClean="0"/>
              <a:t>10.06.22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3C4958-AF4D-7756-1C69-DA446FB55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6A150C-6ED8-1AF1-D830-2153184E4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C706-E81D-440A-8C70-578EE74A9E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24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3FA1-6F1F-4B66-9728-63570D4C7BDB}" type="datetimeFigureOut">
              <a:rPr lang="de-DE" smtClean="0"/>
              <a:t>10.06.22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FA535-6821-4C74-8D72-E6ECFFB400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882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4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FA535-6821-4C74-8D72-E6ECFFB400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5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16F8-62DA-15AB-6DBA-705F20EB2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E7192-087E-CFB8-62AA-00072A0A6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59554-6D23-974A-E829-FDBC925C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30387B-9700-42C1-BD56-45D3CA16E949}" type="datetime1">
              <a:rPr lang="de-DE" smtClean="0"/>
              <a:t>10.06.22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3ED1C6-548E-33D0-D9B6-1B25D761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2DFC2-3BF6-CB10-9F25-880E25A1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2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58380-6A5C-545C-24B2-D0A8EFE9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62112-55DB-67BF-BE4F-4C43AF80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28D3A-A154-CFC9-94F2-8DD3D365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3713FA-D0C1-43D2-BDD7-52ED56AA1E70}" type="datetime1">
              <a:rPr lang="de-DE" smtClean="0"/>
              <a:t>10.06.22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F970C4-B7DE-9740-F860-CDA576EA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9BC7F-1838-29C3-BED6-B49F1D04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56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E57F0D-FACB-16AA-E471-4BF2612C2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04E4F-D2B7-5FE9-8499-14A27FA60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798D45-9AC6-A645-11B2-68C4DB19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31D36-EE88-40E7-9D20-A0E0A78E123A}" type="datetime1">
              <a:rPr lang="de-DE" smtClean="0"/>
              <a:t>10.06.22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50171-9999-699A-4752-03546538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AA3402-80CF-0A68-EA52-D87EAEB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76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Zitierweisen und Plagiat | L. Gabriel, L. Amann, N. Nawratil / Fakultät WV / WIN |  SoSe 2021 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2D5A873C-03D1-4324-9876-11874173C721}"/>
              </a:ext>
            </a:extLst>
          </p:cNvPr>
          <p:cNvSpPr txBox="1">
            <a:spLocks/>
          </p:cNvSpPr>
          <p:nvPr userDrawn="1"/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Bildungscampus</a:t>
            </a:r>
          </a:p>
        </p:txBody>
      </p:sp>
    </p:spTree>
    <p:extLst>
      <p:ext uri="{BB962C8B-B14F-4D97-AF65-F5344CB8AC3E}">
        <p14:creationId xmlns:p14="http://schemas.microsoft.com/office/powerpoint/2010/main" val="347546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A80BD-241B-A388-658A-423E61A6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6E2CB-75B5-F352-71F1-93554035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B99A9C-243C-8EBA-C825-32E91649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E00F86-84E7-4702-B7DF-060666F63D4E}" type="datetime1">
              <a:rPr lang="de-DE" smtClean="0"/>
              <a:t>10.06.22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EB6DA3-31F8-879E-37CC-7789E95E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4FD30E-E471-D056-53F0-09F18D6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8FC4D-D236-2277-866D-D85747FF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19317B-EC92-C534-99CF-16F8F5DDD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34EA-527C-52CF-C690-3291B70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E85BD2-AC18-4B1F-A9EB-1C978DCF928F}" type="datetime1">
              <a:rPr lang="de-DE" smtClean="0"/>
              <a:t>10.06.22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6F9BE7-DDA3-6042-348F-5F8021AF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732155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5F1B9-B9C1-5145-4B17-F11004C8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5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0235-4A9B-C172-13CC-E9AF3B74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C0775-81CD-5BFC-D7F5-CF2869AEB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EFBF-8982-B510-7C81-9193A2C8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75D50-19D8-7D7B-5E19-82043463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4F52D-A215-4E92-AF1F-0AA8EE134854}" type="datetime1">
              <a:rPr lang="de-DE" smtClean="0"/>
              <a:t>10.06.22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AFC2E-F8CC-421C-3530-73DD7E47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69CAB5-B840-7BFA-0C26-D5F9798A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02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B2614-EFA2-A2E1-57CA-AF146898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6A4D71-14B9-A1D7-0914-D082BDB0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E881C2-24DF-D69C-77C3-76943F6B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B9D13A-E020-AFAB-0495-A69A5EC8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1EFDF7-53B1-CBDC-B685-1C2FCF92D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5A9A71-9E27-5E10-30BA-2F988FF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00CA5-14DC-41D0-9380-506E5D107D4C}" type="datetime1">
              <a:rPr lang="de-DE" smtClean="0"/>
              <a:t>10.06.22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3944FD-23ED-3BC3-CEE6-D852C887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77EA9E-DED0-4207-F72C-EAA78B4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1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6D4-4FAC-EA29-DE58-C139405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19D099-5C68-9EE0-612B-F119DF3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2B7713-AD34-4B62-86BB-C0EFE83D394B}" type="datetime1">
              <a:rPr lang="de-DE" smtClean="0"/>
              <a:t>10.06.22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A7A6A-74A8-0D5F-61B9-732C0FAE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95062-D972-AF0E-16E6-3116985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4B73B7-2565-E26C-7109-D70F246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76977-5600-426A-9AC6-D286D9DB67DA}" type="datetime1">
              <a:rPr lang="de-DE" smtClean="0"/>
              <a:t>10.06.22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3055C6-B8E6-6D33-6D8E-B9813589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80B7D-5E80-DC22-7590-D892E065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88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872C-2E5C-83D0-AE70-8F8A9EA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40150-4399-0920-9EB5-7BE1A6DE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ACC16E-EA70-B53F-29BC-3BE7976B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0F4AB7-51ED-F197-924D-4B3EEF92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49E172-616E-47B1-96DE-7B7353D98AEE}" type="datetime1">
              <a:rPr lang="de-DE" smtClean="0"/>
              <a:t>10.06.22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5AE4A5-DB6A-A3E5-B20E-1028966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05217A-EDEC-B6C9-9A61-02A2394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2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03707-60D7-3C18-CB5F-C6CFAAC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E5165F-2ADE-0737-916A-6663A925E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D1A2A-7303-7FA4-EE94-EEB938B1B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9CEA7C-0198-9D2B-35E9-848F8F0F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26EC2B-5460-4B35-BA55-49E3870ACC87}" type="datetime1">
              <a:rPr lang="de-DE" smtClean="0"/>
              <a:t>10.06.22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F1680-08C5-D36C-62C4-5FD7A9C6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XaaS – Anything as a Service | Andreas Würzer, Christan Nguyen &amp; Suphi Pembe | WIN / WV | SoSe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99DE5-B73E-FE38-8E49-3F0EE4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3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B56D32-6286-550D-2914-21A8BC3F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AB5A0-94CD-8769-171A-4FD5302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DDDA9-C364-FA38-942C-5628215B0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4ABE-40A7-4ECC-81AE-342C795B685B}" type="datetime1">
              <a:rPr lang="de-DE" smtClean="0"/>
              <a:t>10.06.22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9F849-7654-D4A7-ABB3-3067AE74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F5A2D-7158-618D-AB1B-29D6F6BB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E48-3488-48AD-B765-AD00E8CD10C1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3FD527-D89D-03CC-0000-73DD2719D5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36" y="136525"/>
            <a:ext cx="2416629" cy="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62B14C8-A0F0-4533-A325-305BBE94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18"/>
            <a:ext cx="12192000" cy="5786582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cap="all" dirty="0">
                <a:latin typeface="Arial" panose="020B0604020202020204" pitchFamily="34" charset="0"/>
                <a:cs typeface="Arial" panose="020B0604020202020204" pitchFamily="34" charset="0"/>
              </a:rPr>
              <a:t>Subversion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7097E5E7-1A1D-4DCF-82E1-B0EA5F81432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B25DFA6-893A-4D4E-BB70-0C0DA65A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362" y="6372000"/>
            <a:ext cx="10398013" cy="252000"/>
          </a:xfrm>
        </p:spPr>
        <p:txBody>
          <a:bodyPr/>
          <a:lstStyle/>
          <a:p>
            <a:pPr algn="l"/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008B99C-7874-45E9-ADF8-C8595DA5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6776D60-7ED2-4AEF-A61A-9904F4FCC1C8}"/>
              </a:ext>
            </a:extLst>
          </p:cNvPr>
          <p:cNvSpPr txBox="1"/>
          <p:nvPr/>
        </p:nvSpPr>
        <p:spPr>
          <a:xfrm>
            <a:off x="1360362" y="5307003"/>
            <a:ext cx="901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Xaas</a:t>
            </a:r>
            <a:r>
              <a:rPr lang="de-DE" sz="2400" b="1" dirty="0">
                <a:solidFill>
                  <a:schemeClr val="bg1"/>
                </a:solidFill>
              </a:rPr>
              <a:t> – </a:t>
            </a:r>
            <a:r>
              <a:rPr lang="de-DE" sz="2400" b="1" dirty="0" err="1">
                <a:solidFill>
                  <a:schemeClr val="bg1"/>
                </a:solidFill>
              </a:rPr>
              <a:t>Anything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a Service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~Forschungsfrage~</a:t>
            </a:r>
          </a:p>
        </p:txBody>
      </p:sp>
    </p:spTree>
    <p:extLst>
      <p:ext uri="{BB962C8B-B14F-4D97-AF65-F5344CB8AC3E}">
        <p14:creationId xmlns:p14="http://schemas.microsoft.com/office/powerpoint/2010/main" val="6661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71F61D-9031-42A7-B5E3-E291CE6C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0" y="2147111"/>
            <a:ext cx="4668747" cy="25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902395-5680-2290-4947-E74B9F84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25" y="4761319"/>
            <a:ext cx="3600236" cy="1498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2C9EBF-32BE-4D48-3732-7D540237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48" y="2572679"/>
            <a:ext cx="3514903" cy="3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Hardwarevoraussetzung um Usability zu gewährleisten</a:t>
            </a:r>
            <a:endParaRPr lang="de-DE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199" y="2239767"/>
            <a:ext cx="7315201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Anforderungen an Hardware ist je nach Anbieter unterschiedlich; Mindestanforderung ist dennoch niedrig</a:t>
            </a:r>
          </a:p>
          <a:p>
            <a:r>
              <a:rPr lang="de-DE" dirty="0"/>
              <a:t>Mit Usability versteht man hierbei die Sorgenfreiheit der technischen Spezifikationen eines Computers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221CCC-0978-9689-7FB8-B2077EA5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09099"/>
            <a:ext cx="3661882" cy="12958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9D7D16-03B0-DFA6-C8AF-015EE14FA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6569" r="5331" b="6175"/>
          <a:stretch/>
        </p:blipFill>
        <p:spPr>
          <a:xfrm>
            <a:off x="8153400" y="4387931"/>
            <a:ext cx="3661882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Nutzungsmöglichkeiten</a:t>
            </a:r>
          </a:p>
          <a:p>
            <a:pPr lvl="1"/>
            <a:r>
              <a:rPr lang="de-DE" dirty="0"/>
              <a:t>rendern von 3D-Modellen und animierten Videos</a:t>
            </a:r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endParaRPr lang="de-DE" dirty="0"/>
          </a:p>
          <a:p>
            <a:r>
              <a:rPr lang="de-DE" dirty="0"/>
              <a:t>GPUs sind Co-Prozessoren</a:t>
            </a:r>
          </a:p>
          <a:p>
            <a:endParaRPr lang="de-DE" dirty="0"/>
          </a:p>
          <a:p>
            <a:r>
              <a:rPr lang="de-DE" dirty="0"/>
              <a:t>Benötigen Kernel, um betrieben zu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66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Methoden der Anwendungen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Zeit-Multiplexverfahren</a:t>
            </a:r>
          </a:p>
          <a:p>
            <a:pPr lvl="2"/>
            <a:r>
              <a:rPr lang="de-DE" dirty="0"/>
              <a:t>Ein Prozess sequenziell aufgeteilt auf </a:t>
            </a:r>
            <a:br>
              <a:rPr lang="de-DE" dirty="0"/>
            </a:br>
            <a:r>
              <a:rPr lang="de-DE" dirty="0"/>
              <a:t>Kernels</a:t>
            </a:r>
          </a:p>
          <a:p>
            <a:pPr lvl="2"/>
            <a:r>
              <a:rPr lang="de-DE" dirty="0"/>
              <a:t>Verhindert blockieren von Kernels durch </a:t>
            </a:r>
            <a:br>
              <a:rPr lang="de-DE" dirty="0"/>
            </a:br>
            <a:r>
              <a:rPr lang="de-DE" dirty="0"/>
              <a:t>Prozesse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138C6288-8509-81E8-600A-A0EFEBDE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1825625"/>
            <a:ext cx="4815840" cy="28472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E2711-9E6B-2DD9-0D90-DBA4B742787A}"/>
              </a:ext>
            </a:extLst>
          </p:cNvPr>
          <p:cNvSpPr txBox="1"/>
          <p:nvPr/>
        </p:nvSpPr>
        <p:spPr>
          <a:xfrm>
            <a:off x="6850743" y="4672866"/>
            <a:ext cx="435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 err="1">
                <a:latin typeface="NimbusSanL-Regu"/>
              </a:rPr>
              <a:t>Abbildung</a:t>
            </a:r>
            <a:r>
              <a:rPr lang="en-US" sz="1400" b="0" i="0" u="none" strike="noStrike" baseline="0" dirty="0">
                <a:latin typeface="NimbusSanL-Regu"/>
              </a:rPr>
              <a:t> 5.1: Wang u. a. (2017)</a:t>
            </a:r>
          </a:p>
          <a:p>
            <a:r>
              <a:rPr lang="en-US" sz="1400" b="0" i="0" u="none" strike="noStrike" baseline="0" dirty="0">
                <a:latin typeface="NimbusSanL-Regu"/>
              </a:rPr>
              <a:t>Current time-multiplexed solution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769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Fusionierung von Kernels</a:t>
            </a:r>
          </a:p>
          <a:p>
            <a:pPr lvl="2"/>
            <a:r>
              <a:rPr lang="de-DE" dirty="0"/>
              <a:t>Kernels werden über Software wie ein Kernel betrieben</a:t>
            </a:r>
          </a:p>
          <a:p>
            <a:pPr lvl="2"/>
            <a:r>
              <a:rPr lang="de-DE" dirty="0"/>
              <a:t>Fairness und konstante Leistung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dirty="0"/>
              <a:t>Aufteilen in Partitionen</a:t>
            </a:r>
          </a:p>
          <a:p>
            <a:pPr lvl="2"/>
            <a:r>
              <a:rPr lang="de-DE" dirty="0"/>
              <a:t>Besser Selbstbestimmungsmöglichkeiten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0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Leistung in Schüben</a:t>
            </a:r>
          </a:p>
          <a:p>
            <a:pPr lvl="1"/>
            <a:r>
              <a:rPr lang="de-DE" dirty="0"/>
              <a:t>Bspw. rendern von 3D-Modellen und animierten Videos</a:t>
            </a:r>
          </a:p>
          <a:p>
            <a:pPr lvl="1"/>
            <a:r>
              <a:rPr lang="de-DE" dirty="0"/>
              <a:t>Prozess ist vorher bekannt</a:t>
            </a:r>
          </a:p>
          <a:p>
            <a:pPr lvl="1"/>
            <a:r>
              <a:rPr lang="de-DE" dirty="0"/>
              <a:t>Ziel definiert</a:t>
            </a:r>
          </a:p>
          <a:p>
            <a:pPr lvl="1"/>
            <a:endParaRPr lang="de-DE" dirty="0"/>
          </a:p>
          <a:p>
            <a:r>
              <a:rPr lang="de-DE" dirty="0"/>
              <a:t>Leistung wird konstant benötigt</a:t>
            </a:r>
          </a:p>
          <a:p>
            <a:pPr lvl="1"/>
            <a:r>
              <a:rPr lang="de-DE" dirty="0"/>
              <a:t>Bspw. Gaming </a:t>
            </a:r>
            <a:r>
              <a:rPr lang="de-DE" dirty="0" err="1"/>
              <a:t>as</a:t>
            </a:r>
            <a:r>
              <a:rPr lang="de-DE" dirty="0"/>
              <a:t> a Service und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Modelle</a:t>
            </a:r>
          </a:p>
          <a:p>
            <a:pPr lvl="1"/>
            <a:r>
              <a:rPr lang="de-DE" dirty="0"/>
              <a:t>Prozess nicht vollkommen vorbestimmt</a:t>
            </a:r>
          </a:p>
          <a:p>
            <a:pPr lvl="1"/>
            <a:r>
              <a:rPr lang="de-DE" dirty="0"/>
              <a:t>Ziel nicht definiert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19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attraktiv wenn:</a:t>
            </a:r>
          </a:p>
          <a:p>
            <a:pPr lvl="1"/>
            <a:r>
              <a:rPr lang="de-DE" dirty="0"/>
              <a:t>Große Rechenleistung benötigt wird</a:t>
            </a:r>
          </a:p>
          <a:p>
            <a:pPr lvl="1"/>
            <a:r>
              <a:rPr lang="de-DE" dirty="0"/>
              <a:t>Große Rechenleistung konstant benötigt wird</a:t>
            </a:r>
          </a:p>
          <a:p>
            <a:pPr lvl="1"/>
            <a:r>
              <a:rPr lang="de-DE" dirty="0"/>
              <a:t>Rechenleistung in Schüben benötigt wird</a:t>
            </a:r>
          </a:p>
          <a:p>
            <a:pPr lvl="1"/>
            <a:endParaRPr lang="de-DE" dirty="0"/>
          </a:p>
          <a:p>
            <a:r>
              <a:rPr lang="de-DE" dirty="0"/>
              <a:t>GPU </a:t>
            </a:r>
            <a:r>
              <a:rPr lang="de-DE" dirty="0" err="1"/>
              <a:t>as</a:t>
            </a:r>
            <a:r>
              <a:rPr lang="de-DE" dirty="0"/>
              <a:t> a Service ist unattraktiv wenn:</a:t>
            </a:r>
          </a:p>
          <a:p>
            <a:pPr lvl="1"/>
            <a:r>
              <a:rPr lang="de-DE" dirty="0"/>
              <a:t>keine große Rechenleistung benötigt wird</a:t>
            </a:r>
          </a:p>
          <a:p>
            <a:pPr lvl="1"/>
            <a:r>
              <a:rPr lang="de-DE" dirty="0"/>
              <a:t>Rechenleistung konstant benötigt wird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0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4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19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D8C4-9C3B-682F-F7DD-3CCB66A3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3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 – Cloud Computing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CE34E2-DCC8-1B3D-C616-FDB2AAEF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96A78C-9BB3-8677-4FDF-F70294B1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6F69B-D0C7-7E31-ED83-D8D0B3B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03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Wachsender Absatz</a:t>
            </a:r>
          </a:p>
          <a:p>
            <a:endParaRPr lang="de-DE" dirty="0"/>
          </a:p>
          <a:p>
            <a:r>
              <a:rPr lang="de-DE" dirty="0"/>
              <a:t>Wachsende </a:t>
            </a:r>
            <a:br>
              <a:rPr lang="de-DE" dirty="0"/>
            </a:br>
            <a:r>
              <a:rPr lang="de-DE" dirty="0"/>
              <a:t>Verwendungsmöglichkeiten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4</a:t>
            </a:fld>
            <a:endParaRPr lang="de-DE" dirty="0"/>
          </a:p>
        </p:txBody>
      </p:sp>
      <p:pic>
        <p:nvPicPr>
          <p:cNvPr id="9" name="Grafik 8" descr="Abbildung 3.1: Weltweite Lieferung von Halbleiterprodukten für die Automobilindustrie von&#10;2011 bis 2021">
            <a:extLst>
              <a:ext uri="{FF2B5EF4-FFF2-40B4-BE49-F238E27FC236}">
                <a16:creationId xmlns:a16="http://schemas.microsoft.com/office/drawing/2014/main" id="{426C24C6-231F-D756-73E2-3EEE9EE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3" y="1688055"/>
            <a:ext cx="4686257" cy="34818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E4224E-6A95-F0A1-F7FB-B531BAD2F915}"/>
              </a:ext>
            </a:extLst>
          </p:cNvPr>
          <p:cNvSpPr txBox="1"/>
          <p:nvPr/>
        </p:nvSpPr>
        <p:spPr>
          <a:xfrm>
            <a:off x="6660776" y="5118847"/>
            <a:ext cx="4693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100" b="0" i="0" u="none" strike="noStrike" baseline="0" dirty="0">
                <a:latin typeface="NimbusSanL-Regu"/>
              </a:rPr>
              <a:t>Abbildung 3.1: M. Kords (2022)</a:t>
            </a:r>
            <a:br>
              <a:rPr lang="de-DE" sz="1100" b="0" i="0" u="none" strike="noStrike" baseline="0" dirty="0">
                <a:latin typeface="NimbusSanL-Regu"/>
              </a:rPr>
            </a:br>
            <a:r>
              <a:rPr lang="de-DE" sz="1100" b="0" i="0" u="none" strike="noStrike" baseline="0" dirty="0">
                <a:latin typeface="NimbusSanL-Regu"/>
              </a:rPr>
              <a:t>Weltweite Lieferung von Halbleiterprodukten für die Automobilindustrie von 2011 bis 2021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8455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Trotz wachsenden Absatzes</a:t>
            </a:r>
            <a:br>
              <a:rPr lang="de-DE" dirty="0"/>
            </a:br>
            <a:r>
              <a:rPr lang="de-DE" dirty="0"/>
              <a:t>im Verhältnis weniger für </a:t>
            </a:r>
            <a:br>
              <a:rPr lang="de-DE" dirty="0"/>
            </a:br>
            <a:r>
              <a:rPr lang="de-DE" dirty="0"/>
              <a:t>Autoindustrie</a:t>
            </a:r>
          </a:p>
          <a:p>
            <a:endParaRPr lang="de-DE" dirty="0"/>
          </a:p>
          <a:p>
            <a:r>
              <a:rPr lang="de-DE" dirty="0"/>
              <a:t>Absatz durch Computersysteme</a:t>
            </a:r>
          </a:p>
          <a:p>
            <a:endParaRPr lang="de-DE" dirty="0"/>
          </a:p>
          <a:p>
            <a:r>
              <a:rPr lang="de-DE" dirty="0"/>
              <a:t>Gezwungene Modernisierung</a:t>
            </a:r>
            <a:br>
              <a:rPr lang="de-DE" dirty="0"/>
            </a:br>
            <a:r>
              <a:rPr lang="de-DE" dirty="0"/>
              <a:t>durch die Covid Pandemie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76859AA-380A-2742-7537-72B4DC54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0" y="1690688"/>
            <a:ext cx="5097010" cy="34919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4784DF-1125-B491-0C17-F9747D0633A2}"/>
              </a:ext>
            </a:extLst>
          </p:cNvPr>
          <p:cNvSpPr txBox="1"/>
          <p:nvPr/>
        </p:nvSpPr>
        <p:spPr>
          <a:xfrm>
            <a:off x="6256790" y="5041510"/>
            <a:ext cx="491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3.2: </a:t>
            </a:r>
            <a:r>
              <a:rPr lang="en-US" sz="1200" b="0" i="0" u="none" strike="noStrike" baseline="0" dirty="0" err="1">
                <a:latin typeface="NimbusSanL-Regu"/>
              </a:rPr>
              <a:t>Voas</a:t>
            </a:r>
            <a:r>
              <a:rPr lang="en-US" sz="1200" b="0" i="0" u="none" strike="noStrike" baseline="0" dirty="0">
                <a:latin typeface="NimbusSanL-Regu"/>
              </a:rPr>
              <a:t>, </a:t>
            </a:r>
            <a:r>
              <a:rPr lang="en-US" sz="1200" b="0" i="0" u="none" strike="noStrike" baseline="0" dirty="0" err="1">
                <a:latin typeface="NimbusSanL-Regu"/>
              </a:rPr>
              <a:t>Kshetri</a:t>
            </a:r>
            <a:r>
              <a:rPr lang="en-US" sz="1200" b="0" i="0" u="none" strike="noStrike" baseline="0" dirty="0">
                <a:latin typeface="NimbusSanL-Regu"/>
              </a:rPr>
              <a:t> &amp; </a:t>
            </a:r>
            <a:r>
              <a:rPr lang="en-US" sz="1200" b="0" i="0" u="none" strike="noStrike" baseline="0" dirty="0" err="1">
                <a:latin typeface="NimbusSanL-Regu"/>
              </a:rPr>
              <a:t>DeFranco</a:t>
            </a:r>
            <a:r>
              <a:rPr lang="en-US" sz="1200" b="0" i="0" u="none" strike="noStrike" baseline="0" dirty="0">
                <a:latin typeface="NimbusSanL-Regu"/>
              </a:rPr>
              <a:t> (2021)</a:t>
            </a:r>
            <a:br>
              <a:rPr lang="en-US" sz="1200" b="0" i="0" u="none" strike="noStrike" baseline="0" dirty="0">
                <a:latin typeface="NimbusSanL-Regu"/>
              </a:rPr>
            </a:br>
            <a:r>
              <a:rPr lang="en-US" sz="1200" b="0" i="0" u="none" strike="noStrike" baseline="0" dirty="0">
                <a:latin typeface="NimbusSanL-Regu"/>
              </a:rPr>
              <a:t>Worldwide semiconductor revenues in 2019 and 2020 (dollar, billions)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7253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Knappheit von Grafikkarten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2A67-C91C-A012-4F01-5B1400B4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Kryptoming</a:t>
            </a:r>
            <a:endParaRPr lang="de-DE" dirty="0"/>
          </a:p>
          <a:p>
            <a:pPr lvl="1"/>
            <a:r>
              <a:rPr lang="de-DE" dirty="0"/>
              <a:t>Fünffaches Investitionsvolumen im Vergleich zum Vorjahr</a:t>
            </a:r>
          </a:p>
          <a:p>
            <a:pPr lvl="1"/>
            <a:r>
              <a:rPr lang="de-DE" dirty="0"/>
              <a:t>Benötigt primär GPUs</a:t>
            </a:r>
          </a:p>
          <a:p>
            <a:pPr lvl="1"/>
            <a:endParaRPr lang="de-DE" dirty="0"/>
          </a:p>
          <a:p>
            <a:r>
              <a:rPr lang="de-DE" dirty="0"/>
              <a:t>Ursachen:</a:t>
            </a:r>
          </a:p>
          <a:p>
            <a:pPr lvl="1"/>
            <a:r>
              <a:rPr lang="de-DE" dirty="0" err="1"/>
              <a:t>Kryptomining</a:t>
            </a:r>
            <a:endParaRPr lang="de-DE" dirty="0"/>
          </a:p>
          <a:p>
            <a:pPr lvl="1"/>
            <a:r>
              <a:rPr lang="de-DE" dirty="0"/>
              <a:t>Hoher Bedarf</a:t>
            </a:r>
          </a:p>
          <a:p>
            <a:pPr lvl="1"/>
            <a:r>
              <a:rPr lang="de-DE" dirty="0"/>
              <a:t>Wenig Verfügbarkeit</a:t>
            </a:r>
          </a:p>
          <a:p>
            <a:pPr lvl="1"/>
            <a:endParaRPr lang="de-DE" dirty="0"/>
          </a:p>
          <a:p>
            <a:r>
              <a:rPr lang="de-DE" dirty="0"/>
              <a:t>Positive Prognosen für die Lieferkette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Christian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20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E0BB4CF-ED83-F60B-B532-DE1E7F0A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37" y="2279635"/>
            <a:ext cx="7203326" cy="28876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Funktionsweise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807515-18A8-50ED-532F-7D6453E32852}"/>
              </a:ext>
            </a:extLst>
          </p:cNvPr>
          <p:cNvSpPr txBox="1"/>
          <p:nvPr/>
        </p:nvSpPr>
        <p:spPr>
          <a:xfrm>
            <a:off x="3187272" y="5386927"/>
            <a:ext cx="5817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4.1</a:t>
            </a:r>
            <a:r>
              <a:rPr lang="en-US" sz="1200" dirty="0">
                <a:latin typeface="NimbusSanL-Regu"/>
              </a:rPr>
              <a:t>: D’Angelo, Ferretti and </a:t>
            </a:r>
            <a:r>
              <a:rPr lang="en-US" sz="1200" dirty="0" err="1">
                <a:latin typeface="NimbusSanL-Regu"/>
              </a:rPr>
              <a:t>Marzolla</a:t>
            </a:r>
            <a:r>
              <a:rPr lang="en-US" sz="1200" dirty="0">
                <a:latin typeface="NimbusSanL-Regu"/>
              </a:rPr>
              <a:t> (2022) </a:t>
            </a:r>
            <a:r>
              <a:rPr lang="en-US" sz="1200" b="0" i="0" u="none" strike="noStrike" baseline="0" dirty="0">
                <a:latin typeface="NimbusSanL-Regu"/>
              </a:rPr>
              <a:t>Gaming as a Service models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804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8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8CAFDE7-66AA-CEBE-14DF-3BB02316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767"/>
            <a:ext cx="6201637" cy="3937196"/>
          </a:xfrm>
        </p:spPr>
        <p:txBody>
          <a:bodyPr>
            <a:normAutofit/>
          </a:bodyPr>
          <a:lstStyle/>
          <a:p>
            <a:r>
              <a:rPr lang="de-DE" dirty="0"/>
              <a:t>Je nach Anbieter und Qualität des </a:t>
            </a:r>
            <a:r>
              <a:rPr lang="de-DE" dirty="0" err="1"/>
              <a:t>Videostreams</a:t>
            </a:r>
            <a:r>
              <a:rPr lang="de-DE" dirty="0"/>
              <a:t> variiert sich die erforderliche  Internetgeschwindigkeit.</a:t>
            </a:r>
          </a:p>
          <a:p>
            <a:r>
              <a:rPr lang="de-DE" dirty="0"/>
              <a:t>Die Anforderung von bspw. Google </a:t>
            </a:r>
            <a:r>
              <a:rPr lang="de-DE" dirty="0" err="1"/>
              <a:t>Stadia</a:t>
            </a:r>
            <a:r>
              <a:rPr lang="de-DE" dirty="0"/>
              <a:t> mit einer Internetgeschwindigkeit von 35 Mbit/s für die höchste Auflösung ist mit 95,1 % erfüllt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D2FD2E-D428-2130-285F-9897F957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36" y="2630043"/>
            <a:ext cx="4313963" cy="265109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7089F4-0055-0557-F71D-0CE52485C054}"/>
              </a:ext>
            </a:extLst>
          </p:cNvPr>
          <p:cNvSpPr txBox="1"/>
          <p:nvPr/>
        </p:nvSpPr>
        <p:spPr>
          <a:xfrm>
            <a:off x="7039835" y="5460522"/>
            <a:ext cx="431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 err="1">
                <a:latin typeface="NimbusSanL-Regu"/>
              </a:rPr>
              <a:t>Abbildung</a:t>
            </a:r>
            <a:r>
              <a:rPr lang="en-US" sz="1200" b="0" i="0" u="none" strike="noStrike" baseline="0" dirty="0">
                <a:latin typeface="NimbusSanL-Regu"/>
              </a:rPr>
              <a:t> 4.2</a:t>
            </a:r>
            <a:r>
              <a:rPr lang="en-US" sz="1200" dirty="0">
                <a:latin typeface="NimbusSanL-Regu"/>
              </a:rPr>
              <a:t>: </a:t>
            </a:r>
            <a:r>
              <a:rPr lang="en-US" sz="1200" dirty="0" err="1">
                <a:latin typeface="NimbusSanL-Regu"/>
              </a:rPr>
              <a:t>atene</a:t>
            </a:r>
            <a:r>
              <a:rPr lang="en-US" sz="1200" dirty="0">
                <a:latin typeface="NimbusSanL-Regu"/>
              </a:rPr>
              <a:t> KOM GmbH (2021), </a:t>
            </a:r>
            <a:r>
              <a:rPr lang="en-US" sz="1200" dirty="0" err="1">
                <a:latin typeface="NimbusSanL-Regu"/>
              </a:rPr>
              <a:t>Entwicklung</a:t>
            </a:r>
            <a:r>
              <a:rPr lang="en-US" sz="1200" dirty="0">
                <a:latin typeface="NimbusSanL-Regu"/>
              </a:rPr>
              <a:t> der </a:t>
            </a:r>
            <a:r>
              <a:rPr lang="en-US" sz="1200" dirty="0" err="1">
                <a:latin typeface="NimbusSanL-Regu"/>
              </a:rPr>
              <a:t>Breitbandverfuegbarkeit</a:t>
            </a:r>
            <a:r>
              <a:rPr lang="en-US" sz="1200" dirty="0">
                <a:latin typeface="NimbusSanL-Regu"/>
              </a:rPr>
              <a:t> in Deutschland </a:t>
            </a:r>
            <a:r>
              <a:rPr lang="en-US" sz="1200" dirty="0" err="1">
                <a:latin typeface="NimbusSanL-Regu"/>
              </a:rPr>
              <a:t>nach</a:t>
            </a:r>
            <a:r>
              <a:rPr lang="en-US" sz="1200" dirty="0">
                <a:latin typeface="NimbusSanL-Regu"/>
              </a:rPr>
              <a:t> </a:t>
            </a:r>
            <a:r>
              <a:rPr lang="en-US" sz="1200" dirty="0" err="1">
                <a:latin typeface="NimbusSanL-Regu"/>
              </a:rPr>
              <a:t>Bandbreitenklassen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55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C1DBA-08F2-7548-3AD8-71DC191C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Gaming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Service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D58F0-0E56-EE6D-D0E8-8C154D53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XaaS</a:t>
            </a:r>
            <a:r>
              <a:rPr lang="de-DE" dirty="0"/>
              <a:t> –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 | Andreas Würzer, Christan Nguyen &amp; Suphi Pembe | WIN / WV | </a:t>
            </a:r>
            <a:r>
              <a:rPr lang="de-DE" dirty="0" err="1"/>
              <a:t>SoSe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4A76-51F1-B5DC-59EB-681B2E5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4E48-3488-48AD-B765-AD00E8CD10C1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62807F-B1A9-1113-0F6F-C6C8A34E738F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Anbietervergleich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251B710-3EF2-5A4A-2B33-ECDBE60F3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4" t="20115" r="13154" b="26505"/>
          <a:stretch/>
        </p:blipFill>
        <p:spPr>
          <a:xfrm>
            <a:off x="8845441" y="3424075"/>
            <a:ext cx="2508359" cy="961736"/>
          </a:xfrm>
        </p:spPr>
      </p:pic>
      <p:pic>
        <p:nvPicPr>
          <p:cNvPr id="1026" name="Picture 2" descr="NVIDIA SHIELD – Der beste Streaming-Mediaplayer">
            <a:extLst>
              <a:ext uri="{FF2B5EF4-FFF2-40B4-BE49-F238E27FC236}">
                <a16:creationId xmlns:a16="http://schemas.microsoft.com/office/drawing/2014/main" id="{6592F912-D6E6-3F53-C8DF-70B593CB2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23989"/>
          <a:stretch/>
        </p:blipFill>
        <p:spPr bwMode="auto">
          <a:xfrm>
            <a:off x="8845441" y="1690688"/>
            <a:ext cx="2508359" cy="7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box Cloud Gaming (Beta) auf Xbox.com">
            <a:extLst>
              <a:ext uri="{FF2B5EF4-FFF2-40B4-BE49-F238E27FC236}">
                <a16:creationId xmlns:a16="http://schemas.microsoft.com/office/drawing/2014/main" id="{E3E8E476-351B-AD57-206B-5FC6A0849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02"/>
          <a:stretch/>
        </p:blipFill>
        <p:spPr bwMode="auto">
          <a:xfrm>
            <a:off x="8845440" y="4419936"/>
            <a:ext cx="2508359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onnements und Services">
            <a:extLst>
              <a:ext uri="{FF2B5EF4-FFF2-40B4-BE49-F238E27FC236}">
                <a16:creationId xmlns:a16="http://schemas.microsoft.com/office/drawing/2014/main" id="{17B1B419-6F9F-E650-77BB-34B887FA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54" y="5460982"/>
            <a:ext cx="1077930" cy="10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 neuer Anfang für Shadow ist in Sicht">
            <a:extLst>
              <a:ext uri="{FF2B5EF4-FFF2-40B4-BE49-F238E27FC236}">
                <a16:creationId xmlns:a16="http://schemas.microsoft.com/office/drawing/2014/main" id="{AF5F6029-D0BD-5DF2-799F-52AF24DD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14802" r="12731" b="16496"/>
          <a:stretch/>
        </p:blipFill>
        <p:spPr bwMode="auto">
          <a:xfrm>
            <a:off x="8845441" y="2445276"/>
            <a:ext cx="2463592" cy="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69E63F07-B810-ACDB-B073-883F5486C09B}"/>
              </a:ext>
            </a:extLst>
          </p:cNvPr>
          <p:cNvSpPr txBox="1">
            <a:spLocks/>
          </p:cNvSpPr>
          <p:nvPr/>
        </p:nvSpPr>
        <p:spPr>
          <a:xfrm>
            <a:off x="838200" y="2239767"/>
            <a:ext cx="7772400" cy="393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Abonnement erforderlich und nur mit bestimmten Geräten nutzbar</a:t>
            </a:r>
          </a:p>
          <a:p>
            <a:r>
              <a:rPr lang="de-DE" dirty="0"/>
              <a:t>Erste Unterschiede ergeben sich bei den jeweiligen Konzepten</a:t>
            </a:r>
          </a:p>
          <a:p>
            <a:r>
              <a:rPr lang="de-DE" dirty="0"/>
              <a:t>Gemeinsamkeit: Konzept schafft einen potenziellen Markt für Benutzer, die für die Spielzeit der Spiele zahlen, statt der eigentlichen Spielsoftware</a:t>
            </a:r>
          </a:p>
        </p:txBody>
      </p:sp>
    </p:spTree>
    <p:extLst>
      <p:ext uri="{BB962C8B-B14F-4D97-AF65-F5344CB8AC3E}">
        <p14:creationId xmlns:p14="http://schemas.microsoft.com/office/powerpoint/2010/main" val="3310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Macintosh PowerPoint</Application>
  <PresentationFormat>Breitbild</PresentationFormat>
  <Paragraphs>146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NimbusSanL-Regu</vt:lpstr>
      <vt:lpstr>Office</vt:lpstr>
      <vt:lpstr>Subversion</vt:lpstr>
      <vt:lpstr>Einleitung</vt:lpstr>
      <vt:lpstr>Anything as a Service – Cloud Computing</vt:lpstr>
      <vt:lpstr>Knappheit von Grafikkarten</vt:lpstr>
      <vt:lpstr>Knappheit von Grafikkarten</vt:lpstr>
      <vt:lpstr>Knappheit von Grafikkarten</vt:lpstr>
      <vt:lpstr>Gaming as a Service</vt:lpstr>
      <vt:lpstr>Gaming as a Service</vt:lpstr>
      <vt:lpstr>Gaming as a Service</vt:lpstr>
      <vt:lpstr>Gaming as a Service</vt:lpstr>
      <vt:lpstr>Gaming as a Service</vt:lpstr>
      <vt:lpstr>GPU as a Service</vt:lpstr>
      <vt:lpstr>GPU as a Service</vt:lpstr>
      <vt:lpstr>GPU as a Service</vt:lpstr>
      <vt:lpstr>GPU as a Service</vt:lpstr>
      <vt:lpstr>GPU as a Service</vt:lpstr>
      <vt:lpstr>GPU as a Service</vt:lpstr>
      <vt:lpstr>Marktvorhersage</vt:lpstr>
      <vt:lpstr>Fazit und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Subversion</dc:title>
  <dc:creator>Suphi Pembe</dc:creator>
  <cp:lastModifiedBy>Christian Nguyen</cp:lastModifiedBy>
  <cp:revision>5</cp:revision>
  <dcterms:created xsi:type="dcterms:W3CDTF">2022-06-07T16:29:11Z</dcterms:created>
  <dcterms:modified xsi:type="dcterms:W3CDTF">2022-06-10T15:57:39Z</dcterms:modified>
</cp:coreProperties>
</file>